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260" r:id="rId3"/>
    <p:sldId id="261" r:id="rId5"/>
    <p:sldId id="308" r:id="rId6"/>
    <p:sldId id="313" r:id="rId7"/>
    <p:sldId id="342" r:id="rId8"/>
    <p:sldId id="311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38" r:id="rId19"/>
    <p:sldId id="339" r:id="rId20"/>
    <p:sldId id="340" r:id="rId21"/>
    <p:sldId id="305" r:id="rId22"/>
    <p:sldId id="314" r:id="rId23"/>
    <p:sldId id="316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27" r:id="rId32"/>
    <p:sldId id="336" r:id="rId33"/>
    <p:sldId id="337" r:id="rId34"/>
    <p:sldId id="341" r:id="rId35"/>
    <p:sldId id="266" r:id="rId3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7" autoAdjust="0"/>
    <p:restoredTop sz="94444" autoAdjust="0"/>
  </p:normalViewPr>
  <p:slideViewPr>
    <p:cSldViewPr snapToGrid="0" showGuides="1">
      <p:cViewPr varScale="1">
        <p:scale>
          <a:sx n="108" d="100"/>
          <a:sy n="108" d="100"/>
        </p:scale>
        <p:origin x="763" y="72"/>
      </p:cViewPr>
      <p:guideLst>
        <p:guide orient="horz" pos="4065"/>
        <p:guide orient="horz" pos="868"/>
        <p:guide orient="horz" pos="381"/>
        <p:guide orient="horz" pos="2206"/>
        <p:guide pos="347"/>
        <p:guide pos="7355"/>
        <p:guide pos="3842"/>
        <p:guide pos="3493"/>
        <p:guide orient="horz" pos="3049"/>
        <p:guide orient="horz" pos="651"/>
        <p:guide orient="horz" pos="286"/>
        <p:guide orient="horz" pos="1655"/>
        <p:guide pos="260"/>
        <p:guide pos="5516"/>
        <p:guide pos="2882"/>
        <p:guide pos="2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微软雅黑" panose="020B0503020204020204" charset="-122"/>
              </a:defRPr>
            </a:lvl1pPr>
          </a:lstStyle>
          <a:p>
            <a:fld id="{7427AE1C-C8CA-495D-A1C3-F4E19E455D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微软雅黑" panose="020B0503020204020204" charset="-122"/>
              </a:defRPr>
            </a:lvl1pPr>
          </a:lstStyle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微软雅黑" panose="020B0503020204020204" charset="-122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CFE39-E4F3-4BD9-A16E-9B3A0A705C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0C882-A448-4391-8676-F5947BC890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B73F-1E62-4448-A8B4-8FF89C1E19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611D0-9A6A-4745-A630-324611031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F3D8C-2C4B-4342-80F1-9B8A0E6BA81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880C882-A448-4391-8676-F5947BC890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019DB73F-1E62-4448-A8B4-8FF89C1E19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软雅黑" panose="020B0503020204020204" charset="-122"/>
          <a:ea typeface="+mj-ea"/>
          <a:cs typeface="微软雅黑" panose="020B0503020204020204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Shape"/>
          <p:cNvSpPr/>
          <p:nvPr/>
        </p:nvSpPr>
        <p:spPr bwMode="auto">
          <a:xfrm>
            <a:off x="4159642" y="763939"/>
            <a:ext cx="478136" cy="540264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507245" y="2008436"/>
            <a:ext cx="6670573" cy="2196113"/>
            <a:chOff x="18114075" y="1143813"/>
            <a:chExt cx="6889050" cy="2928150"/>
          </a:xfrm>
        </p:grpSpPr>
        <p:sp>
          <p:nvSpPr>
            <p:cNvPr id="10" name="文本框 9"/>
            <p:cNvSpPr txBox="1"/>
            <p:nvPr/>
          </p:nvSpPr>
          <p:spPr>
            <a:xfrm>
              <a:off x="18187988" y="1143813"/>
              <a:ext cx="4762500" cy="134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6000" dirty="0">
                <a:solidFill>
                  <a:srgbClr val="00B050"/>
                </a:solidFill>
                <a:latin typeface="方正正大黑简体" charset="0"/>
                <a:ea typeface="方正正大黑简体" charset="0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216563" y="1680018"/>
              <a:ext cx="678656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智慧树在线课程平台培训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flipH="1">
              <a:off x="18114075" y="3141067"/>
              <a:ext cx="6278562" cy="34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900"/>
                </a:spcBef>
              </a:pP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216563" y="3723150"/>
              <a:ext cx="2525121" cy="348813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900"/>
                </a:spcBef>
              </a:pPr>
              <a:endParaRPr lang="en-US" altLang="zh-CN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" y="-2"/>
            <a:ext cx="3617579" cy="2625966"/>
            <a:chOff x="0" y="-2"/>
            <a:chExt cx="4823439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34668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34668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9763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0" y="5038726"/>
            <a:ext cx="9150148" cy="104774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291" y="1359503"/>
            <a:ext cx="4232952" cy="297084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43558" y="2047664"/>
            <a:ext cx="4215508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端注册登录地址：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智慧树官网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www.zhihuishu.com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网页右上角点击【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登录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】，选择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手机号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或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完成登录。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72000" y="1929890"/>
            <a:ext cx="4215508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确认课程</a:t>
            </a:r>
            <a:endParaRPr lang="zh-CN" altLang="zh-CN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系统会自动跳转至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学生端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学堂首页，若学校还未导入，请耐心等待；若学校已经导入选课名单，则会显示所导入课程的选课列表，学生点击【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确认课程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】即完成了登录流程。 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19872"/>
            <a:ext cx="4018907" cy="2548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72151" y="1602134"/>
            <a:ext cx="4215508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</a:rPr>
              <a:t>、密码找回</a:t>
            </a:r>
            <a:endParaRPr lang="zh-CN" altLang="zh-CN" sz="12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在登录页面的【登录】按钮下方有【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忘记密码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】，可通过绑定的手机号或邮箱进行找回。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4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、密码修改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登录后，在右上角姓名处先点击【账号管理】，然后再选择【基本信息】右侧的【账号管理】，输入旧密码及新密码，保存后修改。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5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、更换手机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登录后，在右上角姓名处先点击【账号管理】，然后在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【基本信息】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的联系方式中点击【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更换手机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】，输入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手机号后点击【发送短信码】，输入图片验证码及短信码（短信码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60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秒输入有效），点击【确认】。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" y="1276038"/>
            <a:ext cx="2879783" cy="31005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端（名单已经导入）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96009" y="2464257"/>
            <a:ext cx="254799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打开知到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，在【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我的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】模块，选择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登录，输入自己的学校、大学学号及初始密码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123456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74" y="1299835"/>
            <a:ext cx="1750299" cy="311147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862876" y="2464257"/>
            <a:ext cx="139992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、在苹果商店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各大应用商店搜索“知到”即可下载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8" y="1299835"/>
            <a:ext cx="2451100" cy="302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端（名单已经导入）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0" y="1218155"/>
            <a:ext cx="1873001" cy="3223218"/>
          </a:xfrm>
          <a:prstGeom prst="rect">
            <a:avLst/>
          </a:prstGeom>
        </p:spPr>
      </p:pic>
      <p:pic>
        <p:nvPicPr>
          <p:cNvPr id="13" name="图片 12" descr="QQ截图2017061518183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67" y="1218155"/>
            <a:ext cx="1893167" cy="32232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/>
          <p:cNvSpPr/>
          <p:nvPr/>
        </p:nvSpPr>
        <p:spPr>
          <a:xfrm>
            <a:off x="2781661" y="2392338"/>
            <a:ext cx="139992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系统会提示学生补全姓名的第一个字。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86428" y="2115339"/>
            <a:ext cx="206510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、绑定手机号：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所绑定的手机号之后可用于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手机号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登录。若验证码长时间未收到，请检查手机信号是否比较微弱、手机是否欠费。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端（名单已经导入）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739154" y="2115339"/>
            <a:ext cx="1543759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、初始密码修改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出于安全性因素考虑，系统会要求学生绑定手机号后修改初始密码，请各位同学妥善保管自己的密码，不要轻易告诉外人。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20736" y="2279725"/>
            <a:ext cx="2065104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、确认课程：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学生点击【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确认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】即完成了登录流程，课程会显示在【学习】模块。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2" name="图片 11" descr="QQ截图201706151818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4" y="1218155"/>
            <a:ext cx="1857441" cy="322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 descr="QQ截图201706151819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421" y="1188560"/>
            <a:ext cx="1847168" cy="3252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端（名单未导入）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622091" y="2329999"/>
            <a:ext cx="154375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打开知到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，在【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我的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】模块，选择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登录，输入自己的学校、大学学号及初始密码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123456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31010" y="2368861"/>
            <a:ext cx="206510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去注册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由于学校暂未导入选课名单，系统将会引导学生【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去注册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7" y="1211205"/>
            <a:ext cx="1795797" cy="3230168"/>
          </a:xfrm>
          <a:prstGeom prst="rect">
            <a:avLst/>
          </a:prstGeom>
        </p:spPr>
      </p:pic>
      <p:pic>
        <p:nvPicPr>
          <p:cNvPr id="13" name="图片 12" descr="QQ截图201706151853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75" y="1211205"/>
            <a:ext cx="1880960" cy="323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端（名单未导入）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59206" y="2714039"/>
            <a:ext cx="154375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注册手机账号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32215" y="2529373"/>
            <a:ext cx="206510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、去认证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完成手机账号注册后，系统将会引导学生【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去认证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2" name="图片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1" y="1240622"/>
            <a:ext cx="1813535" cy="3200751"/>
          </a:xfrm>
          <a:prstGeom prst="rect">
            <a:avLst/>
          </a:prstGeom>
        </p:spPr>
      </p:pic>
      <p:pic>
        <p:nvPicPr>
          <p:cNvPr id="15" name="图片 14" descr="QQ截图2017061518534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1204"/>
            <a:ext cx="1813535" cy="323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端（名单未导入）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677198" y="2699331"/>
            <a:ext cx="154375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、身份认证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9406" y="2364624"/>
            <a:ext cx="206510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等待学校导入选课名单请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打开手机设置中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的推送（通知）功能，在学校将名单导入后，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将会第一时间推送消息，提醒学生及时确认课程。  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1" name="图片 10" descr="QQ截图201706151853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61" y="1211205"/>
            <a:ext cx="1905076" cy="323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QQ截图201706151854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4" y="1211205"/>
            <a:ext cx="1888883" cy="323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5927419" y="3131683"/>
            <a:ext cx="3126145" cy="89511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21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en-US" altLang="zh-CN" sz="210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如果利用平台进行学习和考试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8952" y="2848913"/>
            <a:ext cx="2057400" cy="156966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98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sz="98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2"/>
            <a:ext cx="5773116" cy="4203292"/>
            <a:chOff x="0" y="-2"/>
            <a:chExt cx="4808931" cy="3501288"/>
          </a:xfrm>
          <a:blipFill>
            <a:blip r:embed="rId1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5400000">
            <a:off x="5675182" y="3244732"/>
            <a:ext cx="187034" cy="16123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文本框 68"/>
          <p:cNvSpPr txBox="1"/>
          <p:nvPr/>
        </p:nvSpPr>
        <p:spPr>
          <a:xfrm>
            <a:off x="1800731" y="2095049"/>
            <a:ext cx="237577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智慧树</a:t>
            </a:r>
            <a:endParaRPr lang="zh-CN" altLang="en-US" sz="3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4117600" y="1964627"/>
            <a:ext cx="3918142" cy="646331"/>
            <a:chOff x="4849178" y="1546994"/>
            <a:chExt cx="5224189" cy="861775"/>
          </a:xfrm>
        </p:grpSpPr>
        <p:sp>
          <p:nvSpPr>
            <p:cNvPr id="83" name="等腰三角形 82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4849178" y="1625999"/>
              <a:ext cx="8260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endParaRPr lang="zh-CN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 flipH="1">
              <a:off x="5947345" y="1546994"/>
              <a:ext cx="412602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平台注册、报道及选课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(Web</a:t>
              </a: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和 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App)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注册平台账号、登录选课及报道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117600" y="3004376"/>
            <a:ext cx="3918142" cy="646331"/>
            <a:chOff x="4849178" y="1546994"/>
            <a:chExt cx="5224189" cy="861775"/>
          </a:xfrm>
        </p:grpSpPr>
        <p:sp>
          <p:nvSpPr>
            <p:cNvPr id="91" name="等腰三角形 90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849178" y="1625999"/>
              <a:ext cx="8260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endParaRPr lang="zh-CN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 flipH="1">
              <a:off x="5947345" y="1546994"/>
              <a:ext cx="412602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平台学习操作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如果利用平台进行学习和考试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" y="-2"/>
            <a:ext cx="3617579" cy="2625966"/>
            <a:chOff x="0" y="-2"/>
            <a:chExt cx="4823439" cy="3501288"/>
          </a:xfrm>
        </p:grpSpPr>
        <p:sp>
          <p:nvSpPr>
            <p:cNvPr id="25" name="等腰三角形 24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2334668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16200000">
              <a:off x="2334668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3539763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2" name="组合 89"/>
          <p:cNvGrpSpPr/>
          <p:nvPr/>
        </p:nvGrpSpPr>
        <p:grpSpPr>
          <a:xfrm>
            <a:off x="4117600" y="3952153"/>
            <a:ext cx="3918142" cy="646331"/>
            <a:chOff x="4849178" y="1546994"/>
            <a:chExt cx="5224189" cy="861774"/>
          </a:xfrm>
        </p:grpSpPr>
        <p:sp>
          <p:nvSpPr>
            <p:cNvPr id="23" name="等腰三角形 90"/>
            <p:cNvSpPr/>
            <p:nvPr/>
          </p:nvSpPr>
          <p:spPr>
            <a:xfrm rot="5400000">
              <a:off x="5666858" y="1872452"/>
              <a:ext cx="249378" cy="214980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849178" y="1625999"/>
              <a:ext cx="826021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endParaRPr lang="zh-CN" alt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 flipH="1">
              <a:off x="5947345" y="1546994"/>
              <a:ext cx="412602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注意事项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学习期间的重要注意事项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098" y="1839959"/>
            <a:ext cx="3662616" cy="256224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注意事项：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运行周期中的课程会显示在【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学习中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】，课程图片右侧包含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我的进度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及标准进度。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学习进度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=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（看完的视频数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做完的章测试数）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（总的视频数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总的章测试数）。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课程图片的下方有对应的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班级名称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，如果本校配有老师，则会显示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老师的姓名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及联系方式。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在进度条下方有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个小按钮，分别为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成绩评定标准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课程表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学习时间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&amp;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考试时间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如果课程为【混合式】，则在班级名称及老师信息下方会显示【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见面课安排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】，提示本学期共有几次见面课，以及最近的一次见面课的时间。另外在【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我的学堂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】网站右侧也会有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我的见面课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的提示信息。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334401"/>
            <a:ext cx="186653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、课程卡片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" y="1218155"/>
            <a:ext cx="4984750" cy="32232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097" y="1926151"/>
            <a:ext cx="3712871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注意事项：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混合式课程的考核方式包括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视频教程学习、章测试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见面课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期末考试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四部分。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即：混合式课程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总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成绩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=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学习进度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章测试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见面课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期末考试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在线式课程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无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见面课，故考核方式只包括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视频教程学习、章测试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期末考试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三部分。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即：在线式课程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总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成绩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=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学习进度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章测试</a:t>
            </a: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</a:rPr>
              <a:t>+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期末考试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rgbClr val="FFFF00"/>
                </a:solidFill>
              </a:rPr>
              <a:t>注：期末考试开始前，需观看完全部课程视频</a:t>
            </a:r>
            <a:r>
              <a:rPr lang="zh-CN" altLang="zh-CN" sz="1200" b="1" dirty="0">
                <a:solidFill>
                  <a:srgbClr val="FFFF00"/>
                </a:solidFill>
              </a:rPr>
              <a:t>并</a:t>
            </a:r>
            <a:r>
              <a:rPr lang="zh-CN" altLang="zh-CN" sz="1200" dirty="0">
                <a:solidFill>
                  <a:srgbClr val="FFFF00"/>
                </a:solidFill>
              </a:rPr>
              <a:t>完成所有章测试，混合式课程还需完成见面课学习。</a:t>
            </a:r>
            <a:endParaRPr lang="zh-CN" altLang="zh-CN" sz="1200" dirty="0">
              <a:solidFill>
                <a:srgbClr val="FFFF00"/>
              </a:solidFill>
            </a:endParaRPr>
          </a:p>
          <a:p>
            <a:r>
              <a:rPr lang="zh-CN" altLang="zh-CN" sz="1200" dirty="0">
                <a:solidFill>
                  <a:srgbClr val="FFFF00"/>
                </a:solidFill>
                <a:latin typeface="+mj-ea"/>
                <a:ea typeface="+mj-ea"/>
              </a:rPr>
              <a:t> </a:t>
            </a:r>
            <a:endParaRPr lang="zh-CN" altLang="en-US" sz="1200" dirty="0">
              <a:solidFill>
                <a:srgbClr val="FFFF00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487569"/>
            <a:ext cx="186653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、成绩规则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0486"/>
            <a:ext cx="4890499" cy="3190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447" y="1926151"/>
            <a:ext cx="3712871" cy="26904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在课程卡片中点击【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开始学习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】，进入视频学习页面。若已经开始学习，则显示【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继续学习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】。每个章节的课程视频可重复观看，学透知识点。 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     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进入视频学习页面后，会弹出该门课程的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学习指导卡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，该指导卡囊括了课程的成绩规则、学习时间、考试时间等重要信息，请同学们仔细查看。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请注意页面最上方的黄色温馨提示：为了确保学习进度的准确性，建议使用 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火狐浏览器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 或 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谷歌浏览器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 观看视频！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487569"/>
            <a:ext cx="186653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、视频学习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22245" y="1696585"/>
            <a:ext cx="3710708" cy="2269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097" y="1926151"/>
            <a:ext cx="371287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zh-CN" sz="1200">
                <a:solidFill>
                  <a:schemeClr val="bg1"/>
                </a:solidFill>
                <a:latin typeface="+mj-ea"/>
                <a:ea typeface="+mj-ea"/>
              </a:rPr>
              <a:t>智慧树视频学习进度是根据学生的</a:t>
            </a:r>
            <a:r>
              <a:rPr lang="zh-CN" altLang="zh-CN" sz="1200" b="1">
                <a:solidFill>
                  <a:schemeClr val="bg1"/>
                </a:solidFill>
                <a:latin typeface="+mj-ea"/>
                <a:ea typeface="+mj-ea"/>
              </a:rPr>
              <a:t>累计观看时间</a:t>
            </a:r>
            <a:r>
              <a:rPr lang="zh-CN" altLang="zh-CN" sz="1200">
                <a:solidFill>
                  <a:schemeClr val="bg1"/>
                </a:solidFill>
                <a:latin typeface="+mj-ea"/>
                <a:ea typeface="+mj-ea"/>
              </a:rPr>
              <a:t>来计算的，拖拽播放进度条是无法累计观看时间的，请认真观看视频。  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487569"/>
            <a:ext cx="1866537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、视频学习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7" y="1534868"/>
            <a:ext cx="4261754" cy="2582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097" y="1926151"/>
            <a:ext cx="3712871" cy="11442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zh-CN" sz="1200">
                <a:solidFill>
                  <a:schemeClr val="bg1"/>
                </a:solidFill>
                <a:latin typeface="+mj-ea"/>
                <a:ea typeface="+mj-ea"/>
              </a:rPr>
              <a:t>有两种方式可以查看到见面课安排，第一种：学生端我的学堂的课程卡片下面有【</a:t>
            </a:r>
            <a:r>
              <a:rPr lang="zh-CN" altLang="zh-CN" sz="1200" b="1">
                <a:solidFill>
                  <a:schemeClr val="bg1"/>
                </a:solidFill>
                <a:latin typeface="+mj-ea"/>
                <a:ea typeface="+mj-ea"/>
              </a:rPr>
              <a:t>见面课安排</a:t>
            </a:r>
            <a:r>
              <a:rPr lang="zh-CN" altLang="zh-CN" sz="1200">
                <a:solidFill>
                  <a:schemeClr val="bg1"/>
                </a:solidFill>
                <a:latin typeface="+mj-ea"/>
                <a:ea typeface="+mj-ea"/>
              </a:rPr>
              <a:t>】，会提示共有几次见面课以及最近的一次见面课时间。另外，在网页右侧也会提示【</a:t>
            </a:r>
            <a:r>
              <a:rPr lang="zh-CN" altLang="zh-CN" sz="1200" b="1">
                <a:solidFill>
                  <a:schemeClr val="bg1"/>
                </a:solidFill>
                <a:latin typeface="+mj-ea"/>
                <a:ea typeface="+mj-ea"/>
              </a:rPr>
              <a:t>我的见面课</a:t>
            </a:r>
            <a:r>
              <a:rPr lang="zh-CN" altLang="zh-CN" sz="1200">
                <a:solidFill>
                  <a:schemeClr val="bg1"/>
                </a:solidFill>
                <a:latin typeface="+mj-ea"/>
                <a:ea typeface="+mj-ea"/>
              </a:rPr>
              <a:t>】。 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487569"/>
            <a:ext cx="217431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、见面课学习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120129" y="1422939"/>
            <a:ext cx="4760096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5097" y="1926151"/>
            <a:ext cx="371287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见面课的类型分为：直播互动课、小组讨论、实践课等模式。如果是直播类型的见面课会在见面课结束后的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24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小时内上传回放视频。如果是讨论或实践类型，无直播无回放。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05098" y="1487569"/>
            <a:ext cx="217431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、见面课学习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57415" y="1434354"/>
            <a:ext cx="4821650" cy="2675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56508" y="1771005"/>
            <a:ext cx="3712871" cy="27469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学习方式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见面课的学习方式也分为：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现场签到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在线观看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种类型。可在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见面课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模块中自行查看。 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现场签到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：本校统一组织学生去教室观看直播或回放，老师会要求学生在教室中进行纸上的签到，后由老师将签到信息录入至系统。另一种方式为老师引导学生进行二维码签到，签到情况系统将自动记录。（请同学们提前下载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知到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）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如果学生由于各种原因无法去到现场参加见面课，可以在电脑端进行【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请假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】，但请假是否同意，需由本校老师审核。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在线观看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：学生自行在网上收看见面课的直播或回放，学生只要观看完直播或回放，且进度超过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80%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，系统则自动记录签到信息。 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6508" y="1349387"/>
            <a:ext cx="217431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、见面课学习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6" y="1352162"/>
            <a:ext cx="4376911" cy="2940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56508" y="1771005"/>
            <a:ext cx="3712871" cy="253146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每次见面课总分由两部分构成：考勤分及现场分。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现场签到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的学生，只要在纸上签到后，会由本校老师将出勤记录录入至智慧树平台，录入后学生将获得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考勤分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，具体录入时间以老师操作为准。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现场分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由老师根据现场实际情况给予，所以并不是所有学生都可以获得现场分的。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注：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现场签到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的学生直接在线观看直播或回放均不得分。因故无法去到现场的学生可以在老师审核【请假】同意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后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观看回放，进度超过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80%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可获得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考勤分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，无表现分。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自行观看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的学生，观看完直播或回放，且进度超过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80%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，即可获得考勤分及现场分。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6508" y="1349387"/>
            <a:ext cx="217431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、见面课学习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103108" y="2085554"/>
            <a:ext cx="4778779" cy="18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9447" y="1844702"/>
            <a:ext cx="3712871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期末考试若为全客观题，则总成绩在考试截止日期后的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48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小时自动发布。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期末考试若含有主观题，则总成绩需要等到老师批阅完班级内所有学生的试卷后手动发布，具体发布时间以老师操作为准。 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若学生的总成绩大于等于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60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分，则提示：可以在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APP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查看、分享你的证书哦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~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注：智慧树平台总成绩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60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分合格，各校的合格分数线以学校为准，若学校线下调整过分数，请以学校教务系统（或教务处）发布的成绩为准。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6508" y="1349387"/>
            <a:ext cx="125098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、成绩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平台学习操作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2"/>
          <a:stretch>
            <a:fillRect/>
          </a:stretch>
        </p:blipFill>
        <p:spPr>
          <a:xfrm>
            <a:off x="208787" y="2032855"/>
            <a:ext cx="4527599" cy="1586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 flipH="1">
            <a:off x="5927419" y="3131683"/>
            <a:ext cx="312614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21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en-US" altLang="zh-CN" sz="210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学习期间的重要注意事项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78952" y="2848913"/>
            <a:ext cx="2057400" cy="156966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98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sz="98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2"/>
            <a:ext cx="5773116" cy="4203292"/>
            <a:chOff x="0" y="-2"/>
            <a:chExt cx="4808931" cy="3501288"/>
          </a:xfrm>
          <a:blipFill>
            <a:blip r:embed="rId1"/>
            <a:srcRect/>
            <a:stretch>
              <a:fillRect/>
            </a:stretch>
          </a:blipFill>
        </p:grpSpPr>
        <p:sp>
          <p:nvSpPr>
            <p:cNvPr id="10" name="等腰三角形 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 rot="5400000">
            <a:off x="5675182" y="3244732"/>
            <a:ext cx="187034" cy="161235"/>
          </a:xfrm>
          <a:prstGeom prst="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 flipH="1">
            <a:off x="5927420" y="3131683"/>
            <a:ext cx="285701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平台注册及选课</a:t>
            </a:r>
            <a:endParaRPr lang="en-US" altLang="zh-CN" sz="21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注册平台账号、登录选课及报道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78952" y="2848913"/>
            <a:ext cx="2057400" cy="156966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98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sz="98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-2"/>
            <a:ext cx="5773116" cy="4203292"/>
            <a:chOff x="0" y="-2"/>
            <a:chExt cx="4808931" cy="3501288"/>
          </a:xfrm>
          <a:blipFill>
            <a:blip r:embed="rId1"/>
            <a:srcRect/>
            <a:stretch>
              <a:fillRect/>
            </a:stretch>
          </a:blipFill>
        </p:grpSpPr>
        <p:sp>
          <p:nvSpPr>
            <p:cNvPr id="30" name="等腰三角形 29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2320159" y="95085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等腰三角形 37"/>
            <p:cNvSpPr/>
            <p:nvPr/>
          </p:nvSpPr>
          <p:spPr>
            <a:xfrm rot="16200000">
              <a:off x="2320159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3525255" y="802591"/>
              <a:ext cx="1378763" cy="11885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0" name="等腰三角形 39"/>
          <p:cNvSpPr/>
          <p:nvPr/>
        </p:nvSpPr>
        <p:spPr>
          <a:xfrm rot="5400000">
            <a:off x="5675182" y="3244732"/>
            <a:ext cx="187034" cy="16123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1159" y="2471426"/>
            <a:ext cx="371287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智慧树平台会检测学生的学习行为，若发现学生视频观看或见面课观看数据异常，将清除所有学习进度，若发现学生章测试或考试数据异常，则直接通报学校教务处，由教务处决定是否视作作弊行为进行处理。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8220" y="1893918"/>
            <a:ext cx="3097643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zh-CN" sz="2400" b="1" dirty="0">
                <a:solidFill>
                  <a:schemeClr val="bg1"/>
                </a:solidFill>
                <a:latin typeface="+mj-ea"/>
                <a:ea typeface="+mj-ea"/>
              </a:rPr>
              <a:t>学习数据异常处理</a:t>
            </a:r>
            <a:endParaRPr lang="zh-CN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88705" y="2471426"/>
            <a:ext cx="3712871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在学习过程中遇到任何问题，学生可将鼠标移至智慧树网页右侧【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在线客服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】，</a:t>
            </a:r>
            <a:r>
              <a:rPr lang="zh-CN" altLang="zh-CN" sz="1200" u="sng" dirty="0">
                <a:solidFill>
                  <a:schemeClr val="bg1"/>
                </a:solidFill>
                <a:latin typeface="+mj-ea"/>
                <a:ea typeface="+mj-ea"/>
              </a:rPr>
              <a:t>机器人</a:t>
            </a:r>
            <a:r>
              <a:rPr lang="en-US" altLang="zh-CN" sz="1200" u="sng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CN" altLang="zh-CN" sz="1200" u="sng" dirty="0">
                <a:solidFill>
                  <a:schemeClr val="bg1"/>
                </a:solidFill>
                <a:latin typeface="+mj-ea"/>
                <a:ea typeface="+mj-ea"/>
              </a:rPr>
              <a:t>乔布斯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可解决一些简单问题的自动回复，如需要人工客服，请点击下方【人工服务】按钮。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pPr lvl="0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或在 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QQ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 或微信群里寻找我们智慧树老师帮助解决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75766" y="1893918"/>
            <a:ext cx="1866537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在线客服</a:t>
            </a:r>
            <a:endParaRPr lang="zh-CN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1159" y="2471426"/>
            <a:ext cx="371287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期末考试开始，试卷点开，必须要进行答题。同学们不要因为好奇。如果点开试卷，不答题，提交直接没有分数。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8220" y="1893918"/>
            <a:ext cx="1866537" cy="8079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期末考试</a:t>
            </a:r>
            <a:endParaRPr lang="zh-CN" altLang="zh-CN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888705" y="2471426"/>
            <a:ext cx="371287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75766" y="1893918"/>
            <a:ext cx="125098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、注意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87885" y="2429107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注意：一、视频不能拖拉进度，否则不记进度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          </a:t>
            </a:r>
            <a:r>
              <a:rPr lang="zh-CN" altLang="en-US" dirty="0">
                <a:solidFill>
                  <a:schemeClr val="bg1"/>
                </a:solidFill>
              </a:rPr>
              <a:t>二、电脑端浏览器建议“火狐浏览器”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56" y="718698"/>
            <a:ext cx="2628900" cy="33813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98288" y="2147776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QQ</a:t>
            </a:r>
            <a:r>
              <a:rPr lang="zh-CN" altLang="en-US" sz="2800" dirty="0"/>
              <a:t>群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2"/>
            <a:ext cx="3613838" cy="2625966"/>
            <a:chOff x="0" y="-2"/>
            <a:chExt cx="4818451" cy="3501288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-95087" y="95085"/>
              <a:ext cx="1378763" cy="118858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>
              <a:off x="-95085" y="802592"/>
              <a:ext cx="1378763" cy="118858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-95087" y="1510099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6200000">
              <a:off x="1117298" y="95087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1110008" y="802592"/>
              <a:ext cx="1378763" cy="118858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>
              <a:off x="1111740" y="1510101"/>
              <a:ext cx="1378763" cy="118858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2329680" y="95085"/>
              <a:ext cx="1378763" cy="1188589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1110245" y="2217610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>
              <a:off x="2329680" y="802591"/>
              <a:ext cx="1378763" cy="118858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 rot="5400000">
              <a:off x="3534775" y="802591"/>
              <a:ext cx="1378763" cy="118858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0" y="5038726"/>
            <a:ext cx="9150148" cy="104774"/>
            <a:chOff x="234017" y="5975409"/>
            <a:chExt cx="13144500" cy="404812"/>
          </a:xfrm>
        </p:grpSpPr>
        <p:sp>
          <p:nvSpPr>
            <p:cNvPr id="35" name="矩形 34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KSO_Shape"/>
          <p:cNvSpPr/>
          <p:nvPr/>
        </p:nvSpPr>
        <p:spPr bwMode="auto">
          <a:xfrm>
            <a:off x="4159642" y="763939"/>
            <a:ext cx="478136" cy="540264"/>
          </a:xfrm>
          <a:custGeom>
            <a:avLst/>
            <a:gdLst>
              <a:gd name="T0" fmla="*/ 2147483646 w 4313"/>
              <a:gd name="T1" fmla="*/ 0 h 4874"/>
              <a:gd name="T2" fmla="*/ 2147483646 w 4313"/>
              <a:gd name="T3" fmla="*/ 2147483646 h 4874"/>
              <a:gd name="T4" fmla="*/ 2147483646 w 4313"/>
              <a:gd name="T5" fmla="*/ 2147483646 h 4874"/>
              <a:gd name="T6" fmla="*/ 2147483646 w 4313"/>
              <a:gd name="T7" fmla="*/ 2147483646 h 4874"/>
              <a:gd name="T8" fmla="*/ 2147483646 w 4313"/>
              <a:gd name="T9" fmla="*/ 0 h 4874"/>
              <a:gd name="T10" fmla="*/ 0 w 4313"/>
              <a:gd name="T11" fmla="*/ 2147483646 h 4874"/>
              <a:gd name="T12" fmla="*/ 2147483646 w 4313"/>
              <a:gd name="T13" fmla="*/ 2147483646 h 4874"/>
              <a:gd name="T14" fmla="*/ 2147483646 w 4313"/>
              <a:gd name="T15" fmla="*/ 2147483646 h 4874"/>
              <a:gd name="T16" fmla="*/ 0 w 4313"/>
              <a:gd name="T17" fmla="*/ 2147483646 h 4874"/>
              <a:gd name="T18" fmla="*/ 0 w 4313"/>
              <a:gd name="T19" fmla="*/ 2147483646 h 4874"/>
              <a:gd name="T20" fmla="*/ 2147483646 w 4313"/>
              <a:gd name="T21" fmla="*/ 2147483646 h 4874"/>
              <a:gd name="T22" fmla="*/ 2147483646 w 4313"/>
              <a:gd name="T23" fmla="*/ 2147483646 h 4874"/>
              <a:gd name="T24" fmla="*/ 2147483646 w 4313"/>
              <a:gd name="T25" fmla="*/ 2147483646 h 4874"/>
              <a:gd name="T26" fmla="*/ 2147483646 w 4313"/>
              <a:gd name="T27" fmla="*/ 2147483646 h 4874"/>
              <a:gd name="T28" fmla="*/ 2147483646 w 4313"/>
              <a:gd name="T29" fmla="*/ 2147483646 h 487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313" h="4874">
                <a:moveTo>
                  <a:pt x="2156" y="0"/>
                </a:moveTo>
                <a:lnTo>
                  <a:pt x="190" y="1135"/>
                </a:lnTo>
                <a:lnTo>
                  <a:pt x="2170" y="2278"/>
                </a:lnTo>
                <a:lnTo>
                  <a:pt x="4136" y="1143"/>
                </a:lnTo>
                <a:lnTo>
                  <a:pt x="2156" y="0"/>
                </a:lnTo>
                <a:close/>
                <a:moveTo>
                  <a:pt x="0" y="3735"/>
                </a:moveTo>
                <a:lnTo>
                  <a:pt x="1973" y="4874"/>
                </a:lnTo>
                <a:lnTo>
                  <a:pt x="1973" y="2589"/>
                </a:lnTo>
                <a:lnTo>
                  <a:pt x="0" y="1450"/>
                </a:lnTo>
                <a:lnTo>
                  <a:pt x="0" y="3735"/>
                </a:lnTo>
                <a:close/>
                <a:moveTo>
                  <a:pt x="2341" y="2604"/>
                </a:moveTo>
                <a:lnTo>
                  <a:pt x="2341" y="4874"/>
                </a:lnTo>
                <a:lnTo>
                  <a:pt x="4313" y="3735"/>
                </a:lnTo>
                <a:lnTo>
                  <a:pt x="4313" y="1465"/>
                </a:lnTo>
                <a:lnTo>
                  <a:pt x="2341" y="26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68580" tIns="34290" rIns="68580" bIns="3429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38" y="2053665"/>
            <a:ext cx="4250109" cy="1248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588859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25751" y="2510001"/>
            <a:ext cx="421550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端注册登录地址：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智慧树官网</a:t>
            </a: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www.zhihuishu.com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2" y="414477"/>
            <a:ext cx="25645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822" y="1595809"/>
            <a:ext cx="4592548" cy="32232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651226" y="2231005"/>
            <a:ext cx="3662616" cy="13696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注意事项：新生注册选课名单已经导入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选择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</a:rPr>
              <a:t>登录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输入自己的学校、大学学号 </a:t>
            </a:r>
            <a:endParaRPr lang="en-US" altLang="zh-CN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初始密码</a:t>
            </a: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123456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72000" y="1501814"/>
            <a:ext cx="3000886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端平台账号注册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413147" y="1218155"/>
            <a:ext cx="3263294" cy="322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006"/>
            <a:ext cx="9144000" cy="3227711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6758305" y="2879725"/>
            <a:ext cx="2124075" cy="1234440"/>
          </a:xfrm>
          <a:prstGeom prst="wedgeRoundRectCallout">
            <a:avLst>
              <a:gd name="adj1" fmla="val -86920"/>
              <a:gd name="adj2" fmla="val -395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FF00"/>
                </a:solidFill>
                <a:sym typeface="+mn-ea"/>
              </a:rPr>
              <a:t>★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师院、求真学生的学校都填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湖州师范学院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”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413147" y="1348758"/>
            <a:ext cx="2874583" cy="25648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71694" y="4001550"/>
            <a:ext cx="3662616" cy="3132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、注意事项：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系统会提示学生补全姓名的第一个字 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pic>
        <p:nvPicPr>
          <p:cNvPr id="15" name="图片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57" y="1348759"/>
            <a:ext cx="3292581" cy="2564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4695290" y="4001551"/>
            <a:ext cx="385736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、注意事项：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所绑定的手机号之后可用于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手机号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登录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2000" y="2241279"/>
            <a:ext cx="3662616" cy="12413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4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、初始密码修改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注意事项：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出于安全性因素考虑，系统会要求学生绑定手机号后修改初始密码，请各位同学妥善保管自己的密码，不要轻易告诉外人。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1" y="1333111"/>
            <a:ext cx="2805631" cy="29863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211205"/>
            <a:ext cx="9144000" cy="3230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2000" y="2241279"/>
            <a:ext cx="366261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5</a:t>
            </a:r>
            <a:r>
              <a:rPr lang="zh-CN" altLang="en-US" sz="12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、确认课程</a:t>
            </a:r>
            <a:endParaRPr lang="en-US" altLang="zh-CN" sz="12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注意事项：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系统会自动跳转至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学生端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学堂首页，显示所导入课程的选课列表，学生点击【</a:t>
            </a:r>
            <a:r>
              <a:rPr lang="zh-CN" altLang="zh-CN" sz="1200" b="1" dirty="0">
                <a:solidFill>
                  <a:schemeClr val="bg1"/>
                </a:solidFill>
                <a:latin typeface="+mj-ea"/>
                <a:ea typeface="+mj-ea"/>
              </a:rPr>
              <a:t>确认课程</a:t>
            </a:r>
            <a:r>
              <a:rPr lang="zh-CN" altLang="zh-CN" sz="1200" dirty="0">
                <a:solidFill>
                  <a:schemeClr val="bg1"/>
                </a:solidFill>
                <a:latin typeface="+mj-ea"/>
                <a:ea typeface="+mj-ea"/>
              </a:rPr>
              <a:t>】即完成了登录流程。</a:t>
            </a:r>
            <a:endParaRPr lang="zh-CN" altLang="zh-CN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390978" y="454501"/>
            <a:ext cx="321444" cy="27710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19872"/>
            <a:ext cx="4018907" cy="254869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flipH="1">
            <a:off x="690250" y="414477"/>
            <a:ext cx="37379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平台账号注册及报道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新生</a:t>
            </a: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Web</a:t>
            </a:r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75029"/>
            <a:ext cx="1551497" cy="45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自定义 10">
      <a:majorFont>
        <a:latin typeface="Roboto"/>
        <a:ea typeface="微软雅黑"/>
        <a:cs typeface=""/>
      </a:majorFont>
      <a:minorFont>
        <a:latin typeface="Roboto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3462</Words>
  <Application>WPS 演示</Application>
  <PresentationFormat>全屏显示(16:9)</PresentationFormat>
  <Paragraphs>252</Paragraphs>
  <Slides>33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方正正大黑简体</vt:lpstr>
      <vt:lpstr>黑体</vt:lpstr>
      <vt:lpstr>Arial Unicode MS</vt:lpstr>
      <vt:lpstr>Calibri</vt:lpstr>
      <vt:lpstr>Roboto Light</vt:lpstr>
      <vt:lpstr>Segoe Print</vt:lpstr>
      <vt:lpstr>微软雅黑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category>锐旗设计；https://9ppt.taobao.com</cp:category>
  <cp:lastModifiedBy>phosenixzhang</cp:lastModifiedBy>
  <cp:revision>126</cp:revision>
  <dcterms:created xsi:type="dcterms:W3CDTF">2015-09-11T13:14:00Z</dcterms:created>
  <dcterms:modified xsi:type="dcterms:W3CDTF">2019-06-26T03:12:29Z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